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18"/>
  </p:notesMasterIdLst>
  <p:sldIdLst>
    <p:sldId id="256" r:id="rId4"/>
    <p:sldId id="257" r:id="rId5"/>
    <p:sldId id="258" r:id="rId6"/>
    <p:sldId id="262" r:id="rId7"/>
    <p:sldId id="274" r:id="rId8"/>
    <p:sldId id="259" r:id="rId9"/>
    <p:sldId id="260" r:id="rId10"/>
    <p:sldId id="278" r:id="rId11"/>
    <p:sldId id="263" r:id="rId12"/>
    <p:sldId id="267" r:id="rId13"/>
    <p:sldId id="279" r:id="rId14"/>
    <p:sldId id="268" r:id="rId15"/>
    <p:sldId id="272" r:id="rId16"/>
    <p:sldId id="273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en Dario Aybar" initials="RDA" lastIdx="1" clrIdx="0">
    <p:extLst>
      <p:ext uri="{19B8F6BF-5375-455C-9EA6-DF929625EA0E}">
        <p15:presenceInfo xmlns:p15="http://schemas.microsoft.com/office/powerpoint/2012/main" userId="Ruben Dario Ayb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192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338C3-890A-4321-B8F5-C88E8C961AF4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8B60D-46CD-4AAA-8C4B-F0B77C16124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246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CERN = Organización Europea</a:t>
            </a:r>
            <a:r>
              <a:rPr lang="es-AR" baseline="0" dirty="0" smtClean="0"/>
              <a:t> por Investigaciones Nucleares.</a:t>
            </a:r>
          </a:p>
          <a:p>
            <a:r>
              <a:rPr lang="es-AR" baseline="0" dirty="0" err="1" smtClean="0"/>
              <a:t>Enquire</a:t>
            </a:r>
            <a:r>
              <a:rPr lang="es-AR" baseline="0" dirty="0" smtClean="0"/>
              <a:t>= era mas parecido a la wiki de hoy en </a:t>
            </a:r>
            <a:r>
              <a:rPr lang="es-AR" baseline="0" dirty="0" err="1" smtClean="0"/>
              <a:t>dia</a:t>
            </a:r>
            <a:r>
              <a:rPr lang="es-AR" baseline="0" dirty="0" smtClean="0"/>
              <a:t> que a lo que se conoce como la web.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8B60D-46CD-4AAA-8C4B-F0B77C161240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0399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Aca se debe aclarar que además de Penetration Test existen otros tipos de Análisis, como pueden ser el Análisis de Vulnerabilidades () y el Ethical Hacking (Todo es un objetivo)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5D38010E-5DE2-4CF3-8D5C-4DAA5E7B4FEB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5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16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5D38010E-5DE2-4CF3-8D5C-4DAA5E7B4FEB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6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218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describe la solución completa desde el cliente pasando por el proxy reverso y autenticando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ssoha productivos.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56524913-89CC-4683-A9BD-AEAF3111A265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13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14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Cierre.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C2420820-FE91-408F-BEC0-2C3F34B03868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14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3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841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923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9164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90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80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4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42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21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83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38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5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8480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99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54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12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56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57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97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30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85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147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64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510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082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0616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5886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8468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203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386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72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38907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190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05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796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Imagen 313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Imagen 3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1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413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920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54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574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969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93BDB-72A1-467D-A296-7FA2B42FBE7D}" type="datetimeFigureOut">
              <a:rPr lang="es-AR" smtClean="0"/>
              <a:t>29/03/2018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7AEC8-EC90-4AB6-A62F-21259E906CF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311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B61BEF0D-F0BB-DE4B-95CE-6DB70DBA9567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3/29/2018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D57F1E4F-1CFF-5643-939E-217C01CDF565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78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dt"/>
          </p:nvPr>
        </p:nvSpPr>
        <p:spPr>
          <a:xfrm>
            <a:off x="8837760" y="5883120"/>
            <a:ext cx="160032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2185DE13-70C4-4238-A5C1-7B4D46329FA3}" type="datetime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3/29/2018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/>
          </p:nvPr>
        </p:nvSpPr>
        <p:spPr>
          <a:xfrm>
            <a:off x="1141440" y="5883120"/>
            <a:ext cx="7543680" cy="365040"/>
          </a:xfrm>
          <a:prstGeom prst="rect">
            <a:avLst/>
          </a:prstGeom>
        </p:spPr>
        <p:txBody>
          <a:bodyPr anchor="ctr"/>
          <a:lstStyle/>
          <a:p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/>
          </p:nvPr>
        </p:nvSpPr>
        <p:spPr>
          <a:xfrm>
            <a:off x="10513920" y="5883120"/>
            <a:ext cx="55104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BF8C1BD2-C5AF-4CD3-97AE-74AA2D6AEF85}" type="slidenum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‹Nº›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9614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47741" y="4399051"/>
            <a:ext cx="7192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s-AR" sz="3000" dirty="0" smtClean="0"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Web Application Firewall (A.K.A WAF)</a:t>
            </a:r>
            <a:endParaRPr lang="es-AR" sz="3000" dirty="0"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defTabSz="342900"/>
            <a:r>
              <a:rPr lang="es-AR" sz="3000" dirty="0" smtClean="0"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Protegiendo la capa de Aplicación</a:t>
            </a:r>
            <a:endParaRPr lang="es-AR" sz="3000" dirty="0"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s-AR" sz="14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PARANAConf.</a:t>
            </a:r>
            <a:r>
              <a:rPr lang="es-ES" sz="1400" b="1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1400" b="1" dirty="0">
                <a:solidFill>
                  <a:prstClr val="white"/>
                </a:solidFill>
              </a:rPr>
              <a:t>Conferencia de tecnología, informática, comunicaciones y seguridad informática</a:t>
            </a:r>
          </a:p>
          <a:p>
            <a:pPr algn="ctr"/>
            <a:r>
              <a:rPr lang="es-AR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 Paraná (Entre Ríos).</a:t>
            </a:r>
            <a:r>
              <a:rPr lang="es-ES" sz="140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1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29 y 30 de Marzo 2018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184" y="559745"/>
            <a:ext cx="3381778" cy="33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5583489" y="852812"/>
            <a:ext cx="1025022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WAF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37845" y="1747489"/>
            <a:ext cx="1100562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rgbClr val="FF0000"/>
                </a:solidFill>
              </a:rPr>
              <a:t>Web Application </a:t>
            </a:r>
            <a:r>
              <a:rPr lang="es-AR" sz="3200" b="1" dirty="0" smtClean="0">
                <a:solidFill>
                  <a:srgbClr val="FF0000"/>
                </a:solidFill>
              </a:rPr>
              <a:t>Firewall/</a:t>
            </a:r>
            <a:r>
              <a:rPr lang="es-AR" sz="3200" b="1" dirty="0" err="1" smtClean="0">
                <a:solidFill>
                  <a:srgbClr val="FF0000"/>
                </a:solidFill>
              </a:rPr>
              <a:t>Filter</a:t>
            </a:r>
            <a:endParaRPr lang="es-AR" sz="3200" b="1" dirty="0">
              <a:solidFill>
                <a:srgbClr val="FF0000"/>
              </a:solidFill>
            </a:endParaRPr>
          </a:p>
          <a:p>
            <a:r>
              <a:rPr lang="es-AR" sz="3200" b="1" dirty="0">
                <a:solidFill>
                  <a:srgbClr val="FFFF00"/>
                </a:solidFill>
              </a:rPr>
              <a:t>● Es un IPS/IDS específicamente diseñado para HTTP.</a:t>
            </a:r>
          </a:p>
          <a:p>
            <a:r>
              <a:rPr lang="es-AR" sz="3200" b="1" dirty="0">
                <a:solidFill>
                  <a:srgbClr val="FFFF00"/>
                </a:solidFill>
              </a:rPr>
              <a:t>● Contiene un set de reglas que detectan ataques web en </a:t>
            </a:r>
            <a:r>
              <a:rPr lang="es-AR" sz="3200" b="1" dirty="0" smtClean="0">
                <a:solidFill>
                  <a:srgbClr val="FFFF00"/>
                </a:solidFill>
              </a:rPr>
              <a:t>los </a:t>
            </a:r>
            <a:r>
              <a:rPr lang="es-AR" sz="3200" b="1" dirty="0" err="1" smtClean="0">
                <a:solidFill>
                  <a:srgbClr val="FFFF00"/>
                </a:solidFill>
              </a:rPr>
              <a:t>Request</a:t>
            </a:r>
            <a:r>
              <a:rPr lang="es-AR" sz="3200" b="1" dirty="0" smtClean="0">
                <a:solidFill>
                  <a:srgbClr val="FFFF00"/>
                </a:solidFill>
              </a:rPr>
              <a:t> </a:t>
            </a:r>
            <a:r>
              <a:rPr lang="es-AR" sz="3200" b="1" dirty="0">
                <a:solidFill>
                  <a:srgbClr val="FFFF00"/>
                </a:solidFill>
              </a:rPr>
              <a:t>y Response HTTP.</a:t>
            </a:r>
          </a:p>
          <a:p>
            <a:r>
              <a:rPr lang="es-AR" sz="3200" b="1" dirty="0">
                <a:solidFill>
                  <a:srgbClr val="FFFF00"/>
                </a:solidFill>
              </a:rPr>
              <a:t>● Versión </a:t>
            </a:r>
            <a:r>
              <a:rPr lang="es-AR" sz="3200" b="1" dirty="0" err="1">
                <a:solidFill>
                  <a:srgbClr val="FFFF00"/>
                </a:solidFill>
              </a:rPr>
              <a:t>OpenSource</a:t>
            </a:r>
            <a:r>
              <a:rPr lang="es-AR" sz="3200" b="1" dirty="0">
                <a:solidFill>
                  <a:srgbClr val="FFFF00"/>
                </a:solidFill>
              </a:rPr>
              <a:t>: </a:t>
            </a:r>
            <a:r>
              <a:rPr lang="es-AR" sz="3200" b="1" dirty="0" err="1" smtClean="0">
                <a:solidFill>
                  <a:srgbClr val="FFFF00"/>
                </a:solidFill>
              </a:rPr>
              <a:t>ModDefender</a:t>
            </a:r>
            <a:r>
              <a:rPr lang="es-AR" sz="3200" b="1" dirty="0" smtClean="0">
                <a:solidFill>
                  <a:srgbClr val="FFFF00"/>
                </a:solidFill>
              </a:rPr>
              <a:t>, </a:t>
            </a:r>
            <a:r>
              <a:rPr lang="es-AR" sz="3200" b="1" dirty="0" err="1" smtClean="0">
                <a:solidFill>
                  <a:srgbClr val="FFFF00"/>
                </a:solidFill>
              </a:rPr>
              <a:t>ModSecurity</a:t>
            </a:r>
            <a:r>
              <a:rPr lang="es-AR" sz="3200" b="1" dirty="0">
                <a:solidFill>
                  <a:srgbClr val="FFFF00"/>
                </a:solidFill>
              </a:rPr>
              <a:t>.</a:t>
            </a:r>
          </a:p>
          <a:p>
            <a:r>
              <a:rPr lang="es-AR" sz="3200" b="1" dirty="0">
                <a:solidFill>
                  <a:srgbClr val="FFFF00"/>
                </a:solidFill>
              </a:rPr>
              <a:t>● Módulo de Apache o NGINX (también IIS).</a:t>
            </a:r>
          </a:p>
          <a:p>
            <a:r>
              <a:rPr lang="es-AR" sz="3200" b="1" dirty="0">
                <a:solidFill>
                  <a:srgbClr val="FFFF00"/>
                </a:solidFill>
              </a:rPr>
              <a:t>● Intercepta los mensajes HTTP antes de que lleguen a</a:t>
            </a:r>
          </a:p>
          <a:p>
            <a:r>
              <a:rPr lang="es-AR" sz="3200" b="1" dirty="0">
                <a:solidFill>
                  <a:srgbClr val="FFFF00"/>
                </a:solidFill>
              </a:rPr>
              <a:t>destino.</a:t>
            </a:r>
          </a:p>
        </p:txBody>
      </p:sp>
    </p:spTree>
    <p:extLst>
      <p:ext uri="{BB962C8B-B14F-4D97-AF65-F5344CB8AC3E}">
        <p14:creationId xmlns:p14="http://schemas.microsoft.com/office/powerpoint/2010/main" val="22161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4725360" y="712135"/>
            <a:ext cx="274128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Tipos de WAF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49" y="1585478"/>
            <a:ext cx="7829960" cy="20349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549" y="3914484"/>
            <a:ext cx="7829960" cy="1926462"/>
          </a:xfrm>
          <a:prstGeom prst="rect">
            <a:avLst/>
          </a:prstGeom>
        </p:spPr>
      </p:pic>
      <p:sp>
        <p:nvSpPr>
          <p:cNvPr id="10" name="CustomShape 1"/>
          <p:cNvSpPr/>
          <p:nvPr/>
        </p:nvSpPr>
        <p:spPr>
          <a:xfrm>
            <a:off x="2078894" y="3066181"/>
            <a:ext cx="2929204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proxy Reverso</a:t>
            </a:r>
            <a:endParaRPr lang="es-AR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2078894" y="5349778"/>
            <a:ext cx="3645342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interno al Servidor</a:t>
            </a:r>
            <a:endParaRPr lang="es-AR" spc="-1" dirty="0">
              <a:solidFill>
                <a:schemeClr val="tx2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593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1244931"/>
            <a:ext cx="7524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CustomShape 1"/>
          <p:cNvSpPr/>
          <p:nvPr/>
        </p:nvSpPr>
        <p:spPr>
          <a:xfrm>
            <a:off x="3555480" y="985680"/>
            <a:ext cx="5744520" cy="6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6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DATOS DE CONTACTO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9" name="TextShape 2"/>
          <p:cNvSpPr txBox="1"/>
          <p:nvPr/>
        </p:nvSpPr>
        <p:spPr>
          <a:xfrm>
            <a:off x="2841600" y="1809000"/>
            <a:ext cx="6638760" cy="207252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/>
            <a:r>
              <a:rPr lang="es-AR" sz="28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Lic. Rubén Darío Aybar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28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Administrador de Seguridad Informática 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90" name="Picture 6" descr="http://mail.infim.ro/email.jpg"/>
          <p:cNvPicPr/>
          <p:nvPr/>
        </p:nvPicPr>
        <p:blipFill>
          <a:blip r:embed="rId4"/>
          <a:stretch/>
        </p:blipFill>
        <p:spPr>
          <a:xfrm>
            <a:off x="4130760" y="4687920"/>
            <a:ext cx="1244520" cy="1045440"/>
          </a:xfrm>
          <a:prstGeom prst="rect">
            <a:avLst/>
          </a:prstGeom>
          <a:ln w="12600">
            <a:noFill/>
          </a:ln>
        </p:spPr>
      </p:pic>
      <p:sp>
        <p:nvSpPr>
          <p:cNvPr id="791" name="CustomShape 3"/>
          <p:cNvSpPr/>
          <p:nvPr/>
        </p:nvSpPr>
        <p:spPr>
          <a:xfrm>
            <a:off x="5428560" y="4989240"/>
            <a:ext cx="209772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r4yb4r@gmail.com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92" name="Picture 7"/>
          <p:cNvPicPr/>
          <p:nvPr/>
        </p:nvPicPr>
        <p:blipFill>
          <a:blip r:embed="rId5"/>
          <a:stretch/>
        </p:blipFill>
        <p:spPr>
          <a:xfrm>
            <a:off x="4228680" y="3839400"/>
            <a:ext cx="961200" cy="834120"/>
          </a:xfrm>
          <a:prstGeom prst="rect">
            <a:avLst/>
          </a:prstGeom>
          <a:ln w="12600">
            <a:noFill/>
          </a:ln>
        </p:spPr>
      </p:pic>
      <p:sp>
        <p:nvSpPr>
          <p:cNvPr id="793" name="CustomShape 4"/>
          <p:cNvSpPr/>
          <p:nvPr/>
        </p:nvSpPr>
        <p:spPr>
          <a:xfrm>
            <a:off x="5236320" y="4068000"/>
            <a:ext cx="131148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@raybar18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831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4512000" y="1043280"/>
            <a:ext cx="18468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TextShape 2"/>
          <p:cNvSpPr txBox="1"/>
          <p:nvPr/>
        </p:nvSpPr>
        <p:spPr>
          <a:xfrm>
            <a:off x="3764280" y="470880"/>
            <a:ext cx="5129280" cy="2286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s-AR" sz="72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GRACIAS!!!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b="29947"/>
          <a:stretch/>
        </p:blipFill>
        <p:spPr>
          <a:xfrm>
            <a:off x="3075217" y="2088441"/>
            <a:ext cx="6507406" cy="31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2590121" y="1815151"/>
            <a:ext cx="7460280" cy="3043521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Rubén Darío Aybar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Administrador de Seguridad Informática UBA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Licenciado en Informática Educativa de la UNLA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Especialización y Maestría en Seguridad Informática de la UBA</a:t>
            </a: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Especialización y Maestría en Redes de Datos de la UNLP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Padre de dos hijos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 gusta asistir a diferentes conferencias de Seguridad Informática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1947000" y="661680"/>
            <a:ext cx="324900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#WHOAMI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965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948800" y="662400"/>
            <a:ext cx="240732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Agenda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2614416" y="1687136"/>
            <a:ext cx="6188390" cy="3676434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Breve Historia del protocolo HTTP.</a:t>
            </a:r>
          </a:p>
          <a:p>
            <a:pPr marL="214200" lvl="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Evolución del Protocolo </a:t>
            </a: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HTTP.</a:t>
            </a:r>
            <a:endParaRPr lang="es-AR" sz="36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Protocolo HTTP en acción.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Mensajes HTTP.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671400" lvl="1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dirty="0">
                <a:solidFill>
                  <a:schemeClr val="bg1"/>
                </a:solidFill>
              </a:rPr>
              <a:t>HTTP-</a:t>
            </a:r>
            <a:r>
              <a:rPr lang="es-AR" sz="2400" b="1" dirty="0" err="1">
                <a:solidFill>
                  <a:schemeClr val="bg1"/>
                </a:solidFill>
              </a:rPr>
              <a:t>Request</a:t>
            </a:r>
            <a:endParaRPr lang="es-AR" sz="2400" b="1" dirty="0">
              <a:solidFill>
                <a:schemeClr val="bg1"/>
              </a:solidFill>
            </a:endParaRPr>
          </a:p>
          <a:p>
            <a:pPr marL="671400" lvl="1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dirty="0" smtClean="0">
                <a:solidFill>
                  <a:schemeClr val="bg1"/>
                </a:solidFill>
              </a:rPr>
              <a:t>HTTP-Response</a:t>
            </a:r>
            <a:endParaRPr lang="es-AR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Vulnerabilidades WEB.</a:t>
            </a: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WAF</a:t>
            </a: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Tipos de WAF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Live Demo</a:t>
            </a:r>
            <a:r>
              <a:rPr lang="es-A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es-AR" sz="36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681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2824384" y="916590"/>
            <a:ext cx="6543232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Breve Historia </a:t>
            </a:r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del protocolo HTTP</a:t>
            </a: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78792" y="1667767"/>
            <a:ext cx="83888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800" dirty="0">
                <a:solidFill>
                  <a:srgbClr val="FFFF00"/>
                </a:solidFill>
                <a:latin typeface="OpenSymbol"/>
              </a:rPr>
              <a:t>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CERN (~1980)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Tim </a:t>
            </a:r>
            <a:r>
              <a:rPr lang="es-AR" dirty="0" err="1" smtClean="0">
                <a:solidFill>
                  <a:srgbClr val="FFFF00"/>
                </a:solidFill>
                <a:latin typeface="ArialMT"/>
              </a:rPr>
              <a:t>Berners</a:t>
            </a:r>
            <a:r>
              <a:rPr lang="es-AR" dirty="0" smtClean="0">
                <a:solidFill>
                  <a:srgbClr val="FFFF00"/>
                </a:solidFill>
                <a:latin typeface="ArialMT"/>
              </a:rPr>
              <a:t>-Lee propone un programa de hipertexto para facilitar a los</a:t>
            </a:r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 	</a:t>
            </a:r>
            <a:r>
              <a:rPr lang="es-AR" dirty="0" smtClean="0">
                <a:solidFill>
                  <a:srgbClr val="FFFF00"/>
                </a:solidFill>
                <a:latin typeface="ArialMT"/>
              </a:rPr>
              <a:t>Científicos el intercambio de información.</a:t>
            </a:r>
            <a:endParaRPr lang="es-AR" dirty="0">
              <a:solidFill>
                <a:srgbClr val="FFFF00"/>
              </a:solidFill>
              <a:latin typeface="ArialMT"/>
            </a:endParaRP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Tim </a:t>
            </a:r>
            <a:r>
              <a:rPr lang="es-AR" dirty="0" err="1">
                <a:solidFill>
                  <a:srgbClr val="FFFF00"/>
                </a:solidFill>
                <a:latin typeface="ArialMT"/>
              </a:rPr>
              <a:t>Berners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-Lee inventa ENQUIRE</a:t>
            </a:r>
            <a:r>
              <a:rPr lang="es-AR" dirty="0" smtClean="0">
                <a:solidFill>
                  <a:srgbClr val="FFFF00"/>
                </a:solidFill>
                <a:latin typeface="ArialMT"/>
              </a:rPr>
              <a:t>, software desarrollado en Pascal, 	basado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en </a:t>
            </a:r>
            <a:r>
              <a:rPr lang="es-AR" dirty="0" err="1">
                <a:solidFill>
                  <a:srgbClr val="FFFF00"/>
                </a:solidFill>
                <a:latin typeface="ArialMT"/>
              </a:rPr>
              <a:t>NeXT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.</a:t>
            </a:r>
          </a:p>
          <a:p>
            <a:r>
              <a:rPr lang="es-AR" sz="800" dirty="0">
                <a:solidFill>
                  <a:srgbClr val="FFFF00"/>
                </a:solidFill>
                <a:latin typeface="OpenSymbol"/>
              </a:rPr>
              <a:t>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CERN instala una red TCP/IP (1984)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Tim mejora ENQUIRE para adaptarse a una idea mas general: WWW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Inventa todos los componentes necesarios para WWW (1990)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HTML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HTTP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Web Browser (</a:t>
            </a:r>
            <a:r>
              <a:rPr lang="es-AR" dirty="0" err="1">
                <a:solidFill>
                  <a:srgbClr val="FFFF00"/>
                </a:solidFill>
                <a:latin typeface="ArialMT"/>
              </a:rPr>
              <a:t>WorldWideWeb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)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Web Server (CERN </a:t>
            </a:r>
            <a:r>
              <a:rPr lang="es-AR" dirty="0" err="1">
                <a:solidFill>
                  <a:srgbClr val="FFFF00"/>
                </a:solidFill>
                <a:latin typeface="ArialMT"/>
              </a:rPr>
              <a:t>httpd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)</a:t>
            </a:r>
          </a:p>
          <a:p>
            <a:r>
              <a:rPr lang="es-AR" sz="800" dirty="0">
                <a:solidFill>
                  <a:srgbClr val="FFFF00"/>
                </a:solidFill>
                <a:latin typeface="OpenSymbol"/>
              </a:rPr>
              <a:t>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Paul Kunz de SLAC (Stanford Linear </a:t>
            </a:r>
            <a:r>
              <a:rPr lang="es-AR" dirty="0" err="1">
                <a:solidFill>
                  <a:srgbClr val="FFFF00"/>
                </a:solidFill>
                <a:latin typeface="ArialMT"/>
              </a:rPr>
              <a:t>Accelerator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 Center).</a:t>
            </a:r>
          </a:p>
          <a:p>
            <a:r>
              <a:rPr lang="es-AR" sz="800" dirty="0" smtClean="0">
                <a:solidFill>
                  <a:srgbClr val="FFFF00"/>
                </a:solidFill>
                <a:latin typeface="OpenSymbol"/>
              </a:rPr>
              <a:t>	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Visitó CERN en 1991 y adapta WWW a un mainframe IBM en USA.</a:t>
            </a:r>
          </a:p>
          <a:p>
            <a:r>
              <a:rPr lang="es-AR" sz="800" dirty="0">
                <a:solidFill>
                  <a:srgbClr val="FFFF00"/>
                </a:solidFill>
                <a:latin typeface="OpenSymbol"/>
              </a:rPr>
              <a:t>● </a:t>
            </a:r>
            <a:r>
              <a:rPr lang="es-AR" dirty="0">
                <a:solidFill>
                  <a:srgbClr val="FFFF00"/>
                </a:solidFill>
                <a:latin typeface="ArialMT"/>
              </a:rPr>
              <a:t>(Junio 1999) IETF publicó RFC2616 (Hypertext Transfer Protocol 1.1).</a:t>
            </a:r>
            <a:endParaRPr lang="es-AR" dirty="0">
              <a:solidFill>
                <a:srgbClr val="FFFF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44" y="1667767"/>
            <a:ext cx="2181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494308" y="695160"/>
            <a:ext cx="5854408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Evolución del Protocolo HTTP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137884" y="1824968"/>
            <a:ext cx="571182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srgbClr val="FFFF00"/>
                </a:solidFill>
              </a:rPr>
              <a:t>HTTP/0.9 – El protocolo de una sola </a:t>
            </a:r>
            <a:r>
              <a:rPr lang="es-AR" b="1" dirty="0" smtClean="0">
                <a:solidFill>
                  <a:srgbClr val="FFFF00"/>
                </a:solidFill>
              </a:rPr>
              <a:t>línea</a:t>
            </a:r>
          </a:p>
          <a:p>
            <a:endParaRPr lang="es-AR" b="1" dirty="0" smtClean="0">
              <a:solidFill>
                <a:srgbClr val="FFFF00"/>
              </a:solidFill>
            </a:endParaRPr>
          </a:p>
          <a:p>
            <a:r>
              <a:rPr lang="es-AR" b="1" dirty="0" smtClean="0">
                <a:solidFill>
                  <a:srgbClr val="FFFF00"/>
                </a:solidFill>
              </a:rPr>
              <a:t>HTTP/1.0 </a:t>
            </a:r>
            <a:r>
              <a:rPr lang="es-AR" b="1" dirty="0">
                <a:solidFill>
                  <a:srgbClr val="FFFF00"/>
                </a:solidFill>
              </a:rPr>
              <a:t>– Desarrollando expansibilidad</a:t>
            </a:r>
          </a:p>
          <a:p>
            <a:endParaRPr lang="es-AR" b="1" dirty="0" smtClean="0">
              <a:solidFill>
                <a:srgbClr val="FFFF00"/>
              </a:solidFill>
            </a:endParaRPr>
          </a:p>
          <a:p>
            <a:r>
              <a:rPr lang="es-AR" b="1" dirty="0" smtClean="0">
                <a:solidFill>
                  <a:srgbClr val="FFFF00"/>
                </a:solidFill>
              </a:rPr>
              <a:t>HTTP/1.1 </a:t>
            </a:r>
            <a:r>
              <a:rPr lang="es-AR" b="1" dirty="0">
                <a:solidFill>
                  <a:srgbClr val="FFFF00"/>
                </a:solidFill>
              </a:rPr>
              <a:t>– El protocolo </a:t>
            </a:r>
            <a:r>
              <a:rPr lang="es-AR" b="1" dirty="0" smtClean="0">
                <a:solidFill>
                  <a:srgbClr val="FFFF00"/>
                </a:solidFill>
              </a:rPr>
              <a:t>estándar</a:t>
            </a:r>
          </a:p>
          <a:p>
            <a:endParaRPr lang="es-AR" b="1" dirty="0">
              <a:solidFill>
                <a:srgbClr val="FFFF00"/>
              </a:solidFill>
            </a:endParaRPr>
          </a:p>
          <a:p>
            <a:r>
              <a:rPr lang="es-AR" b="1" dirty="0">
                <a:solidFill>
                  <a:srgbClr val="FFFF00"/>
                </a:solidFill>
              </a:rPr>
              <a:t>HTTP/2 – Un protocolo para un mayor </a:t>
            </a:r>
            <a:r>
              <a:rPr lang="es-AR" b="1" dirty="0" smtClean="0">
                <a:solidFill>
                  <a:srgbClr val="FFFF00"/>
                </a:solidFill>
              </a:rPr>
              <a:t>rendimiento</a:t>
            </a:r>
            <a:endParaRPr lang="es-A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494308" y="695160"/>
            <a:ext cx="5224689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Protocolo HTTP en Acción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103" y="1455857"/>
            <a:ext cx="10107018" cy="46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4584799" y="788798"/>
            <a:ext cx="3022399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Mensajes HTTP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2318196"/>
            <a:ext cx="6600825" cy="3200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994212" y="1489832"/>
            <a:ext cx="3054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rgbClr val="FFFF00"/>
                </a:solidFill>
              </a:rPr>
              <a:t>HTTP-</a:t>
            </a:r>
            <a:r>
              <a:rPr lang="es-AR" sz="3200" b="1" dirty="0" err="1" smtClean="0">
                <a:solidFill>
                  <a:srgbClr val="FFFF00"/>
                </a:solidFill>
              </a:rPr>
              <a:t>Request</a:t>
            </a:r>
            <a:endParaRPr lang="es-AR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988299" y="2150124"/>
            <a:ext cx="5885243" cy="360531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994211" y="1476953"/>
            <a:ext cx="332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rgbClr val="FFFF00"/>
                </a:solidFill>
              </a:rPr>
              <a:t>HTTP-Response</a:t>
            </a:r>
            <a:endParaRPr lang="es-AR" sz="3200" b="1" dirty="0">
              <a:solidFill>
                <a:srgbClr val="FFFF00"/>
              </a:solidFill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4584799" y="788798"/>
            <a:ext cx="3022399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Mensajes HTTP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2407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2995500" y="365400"/>
            <a:ext cx="6201000" cy="6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Ctr="1"/>
          <a:lstStyle/>
          <a:p>
            <a:pPr algn="ctr"/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Questrial"/>
                <a:ea typeface="Questrial"/>
              </a:rPr>
              <a:t>Vulnerabilidades WEB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597079"/>
              </p:ext>
            </p:extLst>
          </p:nvPr>
        </p:nvGraphicFramePr>
        <p:xfrm>
          <a:off x="2497797" y="1002600"/>
          <a:ext cx="719640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6406"/>
              </a:tblGrid>
              <a:tr h="1135113"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GETTTTTT /sitio/index.html HTTP/1.1</a:t>
                      </a:r>
                    </a:p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Host: www.misitio.com</a:t>
                      </a:r>
                    </a:p>
                    <a:p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User-Agent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: Mozilla Firefox</a:t>
                      </a:r>
                    </a:p>
                    <a:p>
                      <a:endParaRPr lang="es-AR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13511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MT"/>
                        </a:rPr>
                        <a:t>GET /</a:t>
                      </a:r>
                      <a:r>
                        <a:rPr lang="en-US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sitio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MT"/>
                        </a:rPr>
                        <a:t>/</a:t>
                      </a:r>
                      <a:r>
                        <a:rPr lang="en-US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index.html?p</a:t>
                      </a:r>
                      <a:r>
                        <a:rPr lang="en-US" dirty="0" smtClean="0">
                          <a:solidFill>
                            <a:srgbClr val="FFC000"/>
                          </a:solidFill>
                          <a:latin typeface="ArialMT"/>
                        </a:rPr>
                        <a:t>=&lt;script&gt;alert(1);&lt;/script&gt;&amp;a=2 HTTP/1.1</a:t>
                      </a:r>
                    </a:p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Host: www.misitio.com</a:t>
                      </a:r>
                    </a:p>
                    <a:p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User-Agent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: Mozilla Firefox</a:t>
                      </a:r>
                    </a:p>
                    <a:p>
                      <a:endParaRPr lang="es-AR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135113"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GET ../../../../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etc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/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passwd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 HTTP/1.1</a:t>
                      </a:r>
                    </a:p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Host: www.misitio.com</a:t>
                      </a:r>
                    </a:p>
                    <a:p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User-Agent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: Mozilla Firefox</a:t>
                      </a:r>
                    </a:p>
                    <a:p>
                      <a:endParaRPr lang="es-AR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397062"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POST /sitio/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login.php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 HTTP/1.1</a:t>
                      </a:r>
                    </a:p>
                    <a:p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Host: www.misitio.com</a:t>
                      </a:r>
                    </a:p>
                    <a:p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User-Agent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: Mozilla Firefox</a:t>
                      </a:r>
                    </a:p>
                    <a:p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username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=’ 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or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 1=1; – &amp;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password</a:t>
                      </a:r>
                      <a:r>
                        <a:rPr lang="es-AR" dirty="0" smtClean="0">
                          <a:solidFill>
                            <a:srgbClr val="FFC000"/>
                          </a:solidFill>
                          <a:latin typeface="ArialMT"/>
                        </a:rPr>
                        <a:t>=</a:t>
                      </a:r>
                      <a:r>
                        <a:rPr lang="es-AR" dirty="0" err="1" smtClean="0">
                          <a:solidFill>
                            <a:srgbClr val="FFC000"/>
                          </a:solidFill>
                          <a:latin typeface="ArialMT"/>
                        </a:rPr>
                        <a:t>pass</a:t>
                      </a:r>
                      <a:endParaRPr lang="es-AR" dirty="0" smtClean="0">
                        <a:solidFill>
                          <a:srgbClr val="FFC000"/>
                        </a:solidFill>
                      </a:endParaRPr>
                    </a:p>
                    <a:p>
                      <a:endParaRPr lang="es-AR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3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719</Words>
  <Application>Microsoft Office PowerPoint</Application>
  <PresentationFormat>Panorámica</PresentationFormat>
  <Paragraphs>119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Arial</vt:lpstr>
      <vt:lpstr>ArialMT</vt:lpstr>
      <vt:lpstr>Calibri</vt:lpstr>
      <vt:lpstr>Calibri Light</vt:lpstr>
      <vt:lpstr>Century Gothic</vt:lpstr>
      <vt:lpstr>DejaVu Sans</vt:lpstr>
      <vt:lpstr>OpenSymbol</vt:lpstr>
      <vt:lpstr>Questrial</vt:lpstr>
      <vt:lpstr>Symbol</vt:lpstr>
      <vt:lpstr>Times New Roman</vt:lpstr>
      <vt:lpstr>Wingdings</vt:lpstr>
      <vt:lpstr>Tema de Office</vt:lpstr>
      <vt:lpstr>Malla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 Dario Aybar</dc:creator>
  <cp:lastModifiedBy>Ruben Dario Aybar</cp:lastModifiedBy>
  <cp:revision>31</cp:revision>
  <dcterms:created xsi:type="dcterms:W3CDTF">2018-03-27T14:43:24Z</dcterms:created>
  <dcterms:modified xsi:type="dcterms:W3CDTF">2018-03-29T13:06:51Z</dcterms:modified>
</cp:coreProperties>
</file>